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67" r:id="rId3"/>
    <p:sldId id="269" r:id="rId4"/>
    <p:sldId id="271" r:id="rId5"/>
    <p:sldId id="268" r:id="rId6"/>
    <p:sldId id="257" r:id="rId7"/>
    <p:sldId id="258" r:id="rId8"/>
    <p:sldId id="260" r:id="rId9"/>
    <p:sldId id="263" r:id="rId10"/>
    <p:sldId id="262" r:id="rId11"/>
    <p:sldId id="264" r:id="rId12"/>
    <p:sldId id="275" r:id="rId13"/>
    <p:sldId id="276" r:id="rId14"/>
    <p:sldId id="272" r:id="rId15"/>
    <p:sldId id="273" r:id="rId16"/>
    <p:sldId id="277" r:id="rId17"/>
    <p:sldId id="270" r:id="rId18"/>
    <p:sldId id="265" r:id="rId19"/>
    <p:sldId id="26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97" d="100"/>
          <a:sy n="97" d="100"/>
        </p:scale>
        <p:origin x="53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8C037-DAA7-4D5C-B887-064574A14F66}" type="datetimeFigureOut">
              <a:rPr lang="zh-CN" altLang="en-US" smtClean="0"/>
              <a:t>2024/5/17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1811F-29DC-482F-AE02-24225B784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82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7B1F4D-9A06-41FD-9592-15639BF7370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548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-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352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0D3D28BF-8D1D-9B95-1A49-A57A5128E8AE}"/>
              </a:ext>
            </a:extLst>
          </p:cNvPr>
          <p:cNvSpPr>
            <a:spLocks/>
          </p:cNvSpPr>
          <p:nvPr userDrawn="1"/>
        </p:nvSpPr>
        <p:spPr bwMode="auto">
          <a:xfrm>
            <a:off x="1" y="3"/>
            <a:ext cx="7948451" cy="6857999"/>
          </a:xfrm>
          <a:custGeom>
            <a:avLst/>
            <a:gdLst>
              <a:gd name="connsiteX0" fmla="*/ 0 w 7948451"/>
              <a:gd name="connsiteY0" fmla="*/ 0 h 6849889"/>
              <a:gd name="connsiteX1" fmla="*/ 2991367 w 7948451"/>
              <a:gd name="connsiteY1" fmla="*/ 0 h 6849889"/>
              <a:gd name="connsiteX2" fmla="*/ 7948451 w 7948451"/>
              <a:gd name="connsiteY2" fmla="*/ 5977100 h 6849889"/>
              <a:gd name="connsiteX3" fmla="*/ 7287430 w 7948451"/>
              <a:gd name="connsiteY3" fmla="*/ 6849889 h 6849889"/>
              <a:gd name="connsiteX4" fmla="*/ 0 w 7948451"/>
              <a:gd name="connsiteY4" fmla="*/ 6849889 h 6849889"/>
              <a:gd name="connsiteX5" fmla="*/ 0 w 7948451"/>
              <a:gd name="connsiteY5" fmla="*/ 5733363 h 6849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48451" h="6849889">
                <a:moveTo>
                  <a:pt x="0" y="0"/>
                </a:moveTo>
                <a:lnTo>
                  <a:pt x="2991367" y="0"/>
                </a:lnTo>
                <a:lnTo>
                  <a:pt x="7948451" y="5977100"/>
                </a:lnTo>
                <a:lnTo>
                  <a:pt x="7287430" y="6849889"/>
                </a:lnTo>
                <a:lnTo>
                  <a:pt x="0" y="6849889"/>
                </a:lnTo>
                <a:lnTo>
                  <a:pt x="0" y="5733363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1800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4C9F3C25-E299-2B6B-ED84-924B1DD4C44B}"/>
              </a:ext>
            </a:extLst>
          </p:cNvPr>
          <p:cNvSpPr>
            <a:spLocks/>
          </p:cNvSpPr>
          <p:nvPr userDrawn="1"/>
        </p:nvSpPr>
        <p:spPr bwMode="auto">
          <a:xfrm>
            <a:off x="7270773" y="5985213"/>
            <a:ext cx="1440723" cy="872789"/>
          </a:xfrm>
          <a:custGeom>
            <a:avLst/>
            <a:gdLst>
              <a:gd name="connsiteX0" fmla="*/ 682585 w 1440722"/>
              <a:gd name="connsiteY0" fmla="*/ 0 h 872789"/>
              <a:gd name="connsiteX1" fmla="*/ 1440722 w 1440722"/>
              <a:gd name="connsiteY1" fmla="*/ 872789 h 872789"/>
              <a:gd name="connsiteX2" fmla="*/ 0 w 1440722"/>
              <a:gd name="connsiteY2" fmla="*/ 872789 h 872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40722" h="872789">
                <a:moveTo>
                  <a:pt x="682585" y="0"/>
                </a:moveTo>
                <a:lnTo>
                  <a:pt x="1440722" y="872789"/>
                </a:lnTo>
                <a:lnTo>
                  <a:pt x="0" y="872789"/>
                </a:lnTo>
                <a:close/>
              </a:path>
            </a:pathLst>
          </a:custGeom>
          <a:solidFill>
            <a:schemeClr val="accent3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1800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47D4A84E-CAA2-D0EA-5CB8-E8EF81C99A03}"/>
              </a:ext>
            </a:extLst>
          </p:cNvPr>
          <p:cNvSpPr>
            <a:spLocks/>
          </p:cNvSpPr>
          <p:nvPr userDrawn="1"/>
        </p:nvSpPr>
        <p:spPr bwMode="auto">
          <a:xfrm>
            <a:off x="2989552" y="0"/>
            <a:ext cx="1011912" cy="670498"/>
          </a:xfrm>
          <a:custGeom>
            <a:avLst/>
            <a:gdLst>
              <a:gd name="connsiteX0" fmla="*/ 0 w 1011912"/>
              <a:gd name="connsiteY0" fmla="*/ 0 h 670498"/>
              <a:gd name="connsiteX1" fmla="*/ 1011912 w 1011912"/>
              <a:gd name="connsiteY1" fmla="*/ 0 h 670498"/>
              <a:gd name="connsiteX2" fmla="*/ 538913 w 1011912"/>
              <a:gd name="connsiteY2" fmla="*/ 670498 h 670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11912" h="670498">
                <a:moveTo>
                  <a:pt x="0" y="0"/>
                </a:moveTo>
                <a:lnTo>
                  <a:pt x="1011912" y="0"/>
                </a:lnTo>
                <a:lnTo>
                  <a:pt x="538913" y="670498"/>
                </a:lnTo>
                <a:close/>
              </a:path>
            </a:pathLst>
          </a:custGeom>
          <a:solidFill>
            <a:schemeClr val="accent3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1800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2D37DAA8-22B7-01E9-52D1-522B2D44D262}"/>
              </a:ext>
            </a:extLst>
          </p:cNvPr>
          <p:cNvSpPr>
            <a:spLocks/>
          </p:cNvSpPr>
          <p:nvPr userDrawn="1"/>
        </p:nvSpPr>
        <p:spPr bwMode="auto">
          <a:xfrm>
            <a:off x="-4905" y="2"/>
            <a:ext cx="4044349" cy="5746449"/>
          </a:xfrm>
          <a:custGeom>
            <a:avLst/>
            <a:gdLst>
              <a:gd name="connsiteX0" fmla="*/ 3994152 w 4044349"/>
              <a:gd name="connsiteY0" fmla="*/ 0 h 5746449"/>
              <a:gd name="connsiteX1" fmla="*/ 4044349 w 4044349"/>
              <a:gd name="connsiteY1" fmla="*/ 0 h 5746449"/>
              <a:gd name="connsiteX2" fmla="*/ 31081 w 4044349"/>
              <a:gd name="connsiteY2" fmla="*/ 5746449 h 5746449"/>
              <a:gd name="connsiteX3" fmla="*/ 0 w 4044349"/>
              <a:gd name="connsiteY3" fmla="*/ 5723548 h 574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349" h="5746449">
                <a:moveTo>
                  <a:pt x="3994152" y="0"/>
                </a:moveTo>
                <a:lnTo>
                  <a:pt x="4044349" y="0"/>
                </a:lnTo>
                <a:lnTo>
                  <a:pt x="31081" y="5746449"/>
                </a:lnTo>
                <a:lnTo>
                  <a:pt x="0" y="57235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1800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A6764E40-8E29-133B-10FF-0E6D3DC63BE5}"/>
              </a:ext>
            </a:extLst>
          </p:cNvPr>
          <p:cNvSpPr>
            <a:spLocks/>
          </p:cNvSpPr>
          <p:nvPr userDrawn="1"/>
        </p:nvSpPr>
        <p:spPr bwMode="auto">
          <a:xfrm>
            <a:off x="2967830" y="0"/>
            <a:ext cx="5747855" cy="6849888"/>
          </a:xfrm>
          <a:custGeom>
            <a:avLst/>
            <a:gdLst>
              <a:gd name="connsiteX0" fmla="*/ 0 w 5747854"/>
              <a:gd name="connsiteY0" fmla="*/ 0 h 6849888"/>
              <a:gd name="connsiteX1" fmla="*/ 52779 w 5747854"/>
              <a:gd name="connsiteY1" fmla="*/ 0 h 6849888"/>
              <a:gd name="connsiteX2" fmla="*/ 5747854 w 5747854"/>
              <a:gd name="connsiteY2" fmla="*/ 6849888 h 6849888"/>
              <a:gd name="connsiteX3" fmla="*/ 5697704 w 5747854"/>
              <a:gd name="connsiteY3" fmla="*/ 6849888 h 684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47854" h="6849888">
                <a:moveTo>
                  <a:pt x="0" y="0"/>
                </a:moveTo>
                <a:lnTo>
                  <a:pt x="52779" y="0"/>
                </a:lnTo>
                <a:lnTo>
                  <a:pt x="5747854" y="6849888"/>
                </a:lnTo>
                <a:lnTo>
                  <a:pt x="5697704" y="6849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1800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40B261DE-01D3-9D85-3060-DF82C46A7746}"/>
              </a:ext>
            </a:extLst>
          </p:cNvPr>
          <p:cNvSpPr>
            <a:spLocks/>
          </p:cNvSpPr>
          <p:nvPr userDrawn="1"/>
        </p:nvSpPr>
        <p:spPr bwMode="auto">
          <a:xfrm>
            <a:off x="7262913" y="5959108"/>
            <a:ext cx="711713" cy="890783"/>
          </a:xfrm>
          <a:custGeom>
            <a:avLst/>
            <a:gdLst>
              <a:gd name="connsiteX0" fmla="*/ 672454 w 711713"/>
              <a:gd name="connsiteY0" fmla="*/ 0 h 890783"/>
              <a:gd name="connsiteX1" fmla="*/ 711713 w 711713"/>
              <a:gd name="connsiteY1" fmla="*/ 17994 h 890783"/>
              <a:gd name="connsiteX2" fmla="*/ 49893 w 711713"/>
              <a:gd name="connsiteY2" fmla="*/ 890783 h 890783"/>
              <a:gd name="connsiteX3" fmla="*/ 0 w 711713"/>
              <a:gd name="connsiteY3" fmla="*/ 890783 h 890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1713" h="890783">
                <a:moveTo>
                  <a:pt x="672454" y="0"/>
                </a:moveTo>
                <a:lnTo>
                  <a:pt x="711713" y="17994"/>
                </a:lnTo>
                <a:lnTo>
                  <a:pt x="49893" y="890783"/>
                </a:lnTo>
                <a:lnTo>
                  <a:pt x="0" y="8907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1800"/>
          </a:p>
        </p:txBody>
      </p:sp>
      <p:sp>
        <p:nvSpPr>
          <p:cNvPr id="12" name="标题 19">
            <a:extLst>
              <a:ext uri="{FF2B5EF4-FFF2-40B4-BE49-F238E27FC236}">
                <a16:creationId xmlns:a16="http://schemas.microsoft.com/office/drawing/2014/main" id="{D65C5638-6319-C468-CC96-845515FC0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9699" y="265792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3" name="文本占位符 20">
            <a:extLst>
              <a:ext uri="{FF2B5EF4-FFF2-40B4-BE49-F238E27FC236}">
                <a16:creationId xmlns:a16="http://schemas.microsoft.com/office/drawing/2014/main" id="{62792FBE-2451-0D14-21E4-557D6060A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0816" y="3553281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accent1"/>
                </a:solidFill>
              </a:defRPr>
            </a:lvl1pPr>
            <a:lvl2pPr marL="45716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3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1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3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5958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8A87A34-81AB-432B-8DAE-1953F412C126}" type="datetimeFigureOut">
              <a:rPr lang="en-US" dirty="0"/>
              <a:pPr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05630F-C4D4-CB41-550B-B6D1B26A1A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79134" y="1390756"/>
            <a:ext cx="4833732" cy="2291557"/>
          </a:xfrm>
        </p:spPr>
        <p:txBody>
          <a:bodyPr>
            <a:normAutofit fontScale="90000"/>
          </a:bodyPr>
          <a:lstStyle/>
          <a:p>
            <a:r>
              <a:rPr lang="en-US" altLang="zh-CN" sz="8000" b="1" dirty="0"/>
              <a:t>Minecraft</a:t>
            </a:r>
            <a:br>
              <a:rPr lang="en-US" altLang="zh-CN" b="1" dirty="0"/>
            </a:b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D15947-0681-A71A-CD6F-1F6684DEEE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3162" y="3993397"/>
            <a:ext cx="7531443" cy="908221"/>
          </a:xfrm>
        </p:spPr>
        <p:txBody>
          <a:bodyPr>
            <a:noAutofit/>
          </a:bodyPr>
          <a:lstStyle/>
          <a:p>
            <a:r>
              <a:rPr lang="zh-CN" altLang="en-US" sz="3200" dirty="0"/>
              <a:t>基于</a:t>
            </a:r>
            <a:r>
              <a:rPr lang="en-US" altLang="zh-CN" sz="3200" dirty="0"/>
              <a:t>DirectX11</a:t>
            </a:r>
            <a:r>
              <a:rPr lang="zh-CN" altLang="en-US" sz="3200" dirty="0"/>
              <a:t>实现的类</a:t>
            </a:r>
            <a:r>
              <a:rPr lang="en-US" altLang="zh-CN" sz="3200" dirty="0"/>
              <a:t>Minecraft</a:t>
            </a:r>
            <a:r>
              <a:rPr lang="zh-CN" altLang="en-US" sz="3200" dirty="0"/>
              <a:t>游戏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5456CF1A-3CE8-D85F-4626-D66C2FC3F6C5}"/>
              </a:ext>
            </a:extLst>
          </p:cNvPr>
          <p:cNvSpPr txBox="1">
            <a:spLocks/>
          </p:cNvSpPr>
          <p:nvPr/>
        </p:nvSpPr>
        <p:spPr>
          <a:xfrm>
            <a:off x="9197524" y="5354875"/>
            <a:ext cx="3397838" cy="899770"/>
          </a:xfrm>
          <a:prstGeom prst="rect">
            <a:avLst/>
          </a:prstGeom>
        </p:spPr>
        <p:txBody>
          <a:bodyPr vert="horz" lIns="91440" tIns="91440" rIns="91440" bIns="9144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/>
              <a:t>答辩人：李文皓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785492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8F23B0-CBBD-075F-EBEA-BAC60DD7F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761" y="979199"/>
            <a:ext cx="3698288" cy="796535"/>
          </a:xfrm>
        </p:spPr>
        <p:txBody>
          <a:bodyPr/>
          <a:lstStyle/>
          <a:p>
            <a:r>
              <a:rPr lang="zh-CN" altLang="en-US" b="1" dirty="0">
                <a:latin typeface="+mj-ea"/>
              </a:rPr>
              <a:t>游戏特效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1B1C0102-8CDF-5D2A-0275-116E4AB74B24}"/>
              </a:ext>
            </a:extLst>
          </p:cNvPr>
          <p:cNvSpPr txBox="1">
            <a:spLocks/>
          </p:cNvSpPr>
          <p:nvPr/>
        </p:nvSpPr>
        <p:spPr>
          <a:xfrm>
            <a:off x="919762" y="1586241"/>
            <a:ext cx="4764884" cy="12054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为游戏添加开始游戏的淡入，和结束游戏的淡出效果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B096A34A-D6DE-5859-8203-D7A80CAFDACA}"/>
              </a:ext>
            </a:extLst>
          </p:cNvPr>
          <p:cNvSpPr txBox="1">
            <a:spLocks/>
          </p:cNvSpPr>
          <p:nvPr/>
        </p:nvSpPr>
        <p:spPr>
          <a:xfrm>
            <a:off x="897768" y="2731185"/>
            <a:ext cx="4904396" cy="16605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小地图使用了</a:t>
            </a:r>
            <a:r>
              <a:rPr lang="en-US" altLang="zh-CN" b="1" dirty="0"/>
              <a:t>Render-To-Texture</a:t>
            </a:r>
            <a:r>
              <a:rPr lang="zh-CN" altLang="en-US" b="1" dirty="0"/>
              <a:t>技术，将摄像机置于地形上方，渲染出的结果再次作为输入渲染到屏幕上。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6651D313-0915-0072-AFA2-CCD47BD96B60}"/>
              </a:ext>
            </a:extLst>
          </p:cNvPr>
          <p:cNvGrpSpPr/>
          <p:nvPr/>
        </p:nvGrpSpPr>
        <p:grpSpPr>
          <a:xfrm>
            <a:off x="6507354" y="1183568"/>
            <a:ext cx="4307563" cy="2572432"/>
            <a:chOff x="554001" y="2821598"/>
            <a:chExt cx="6281983" cy="3419977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ED0E18A8-33BC-4E58-7371-E194603D0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001" y="2825487"/>
              <a:ext cx="2912823" cy="1648508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DD1A113A-7AC8-4657-C26E-5E126B224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4002" y="4593066"/>
              <a:ext cx="2912824" cy="1648508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6DD1CAA3-2341-EE63-B2D6-C383BE833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87617" y="2821598"/>
              <a:ext cx="2932383" cy="1648508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2DCD2223-5A28-3200-088B-F2377073A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03600" y="4593067"/>
              <a:ext cx="2932384" cy="1648508"/>
            </a:xfrm>
            <a:prstGeom prst="rect">
              <a:avLst/>
            </a:prstGeom>
          </p:spPr>
        </p:pic>
      </p:grp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DABF583A-B490-95B5-6C93-CC492C506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8" y="4391738"/>
            <a:ext cx="4264032" cy="619768"/>
          </a:xfrm>
        </p:spPr>
        <p:txBody>
          <a:bodyPr>
            <a:normAutofit/>
          </a:bodyPr>
          <a:lstStyle/>
          <a:p>
            <a:r>
              <a:rPr lang="zh-CN" altLang="en-US" b="1" dirty="0"/>
              <a:t>为游戏添加白天和夜晚的雾效。</a:t>
            </a:r>
            <a:endParaRPr lang="en-US" altLang="zh-CN" b="1" dirty="0"/>
          </a:p>
        </p:txBody>
      </p:sp>
      <p:sp>
        <p:nvSpPr>
          <p:cNvPr id="16" name="内容占位符 2">
            <a:extLst>
              <a:ext uri="{FF2B5EF4-FFF2-40B4-BE49-F238E27FC236}">
                <a16:creationId xmlns:a16="http://schemas.microsoft.com/office/drawing/2014/main" id="{AC549736-C02C-FB08-E902-1FF45141B193}"/>
              </a:ext>
            </a:extLst>
          </p:cNvPr>
          <p:cNvSpPr txBox="1">
            <a:spLocks/>
          </p:cNvSpPr>
          <p:nvPr/>
        </p:nvSpPr>
        <p:spPr>
          <a:xfrm>
            <a:off x="919761" y="5220280"/>
            <a:ext cx="4882403" cy="11985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为游戏添加粒子效果，并通过粒子效果实现下雨特效</a:t>
            </a:r>
            <a:endParaRPr lang="en-US" altLang="zh-CN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471E73D-5B2F-9817-E9B7-5CA0BB9A30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4893" y="4034590"/>
            <a:ext cx="3879574" cy="237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66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AEDB41-09B8-508F-521B-0234E5D8B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22566"/>
            <a:ext cx="4299820" cy="568075"/>
          </a:xfrm>
        </p:spPr>
        <p:txBody>
          <a:bodyPr>
            <a:normAutofit/>
          </a:bodyPr>
          <a:lstStyle/>
          <a:p>
            <a:r>
              <a:rPr lang="zh-CN" altLang="en-US" b="1" dirty="0">
                <a:latin typeface="+mj-ea"/>
              </a:rPr>
              <a:t>方块的放置破坏与存档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F96640-FD6D-BBA9-F194-29971B81C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0" y="1638394"/>
            <a:ext cx="5744176" cy="1394256"/>
          </a:xfrm>
        </p:spPr>
        <p:txBody>
          <a:bodyPr>
            <a:normAutofit/>
          </a:bodyPr>
          <a:lstStyle/>
          <a:p>
            <a:r>
              <a:rPr lang="zh-CN" altLang="en-US" b="1" dirty="0"/>
              <a:t>放置与破坏方块都使用了射线检测，还需判断是否重合，不重合则将新方块插入到实例数据中，玩家可自行选择放置方块的种类。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D62CC068-3A8F-B08A-AD11-74006E254AA8}"/>
              </a:ext>
            </a:extLst>
          </p:cNvPr>
          <p:cNvSpPr txBox="1">
            <a:spLocks/>
          </p:cNvSpPr>
          <p:nvPr/>
        </p:nvSpPr>
        <p:spPr>
          <a:xfrm>
            <a:off x="1130270" y="3328155"/>
            <a:ext cx="5698127" cy="20529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由于柏林噪声固定输入对应唯一输出的特性，区块可直接由算法生成，因此游戏的存档使用了增量储存，世界的存档只需储存玩家放置或破坏的方块的坐标和种类，大大节省了储存空间。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F33CEFF-DBF9-AEB3-1A85-84A8F7E50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395" y="3543166"/>
            <a:ext cx="4222623" cy="315597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D1D5342-0CA9-2730-BD05-9A7AB52A4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3731" y="826549"/>
            <a:ext cx="4481949" cy="259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529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52975" y="3244264"/>
            <a:ext cx="2876575" cy="743743"/>
          </a:xfrm>
        </p:spPr>
        <p:txBody>
          <a:bodyPr>
            <a:normAutofit fontScale="90000"/>
          </a:bodyPr>
          <a:lstStyle/>
          <a:p>
            <a:r>
              <a:rPr lang="zh-CN" altLang="en-US" sz="4400" dirty="0">
                <a:latin typeface="Century Gothic" panose="020B0502020202020204" pitchFamily="34" charset="0"/>
                <a:ea typeface="等线" panose="02010600030101010101" pitchFamily="2" charset="-122"/>
              </a:rPr>
              <a:t>遇到的问题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3203867" y="3171182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3"/>
                </a:solidFill>
                <a:latin typeface="Century Gothic" panose="020B0502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/03</a:t>
            </a:r>
            <a:endParaRPr lang="zh-CN" altLang="en-US" spc="100" dirty="0">
              <a:solidFill>
                <a:schemeClr val="accent3"/>
              </a:solidFill>
              <a:latin typeface="Century Gothic" panose="020B0502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666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9C43C20-A6D3-6752-E0DB-0D7F77951D41}"/>
              </a:ext>
            </a:extLst>
          </p:cNvPr>
          <p:cNvSpPr txBox="1"/>
          <p:nvPr/>
        </p:nvSpPr>
        <p:spPr>
          <a:xfrm>
            <a:off x="859410" y="1904282"/>
            <a:ext cx="4917487" cy="2907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b="1" dirty="0"/>
              <a:t>遇到的问题：方块太多，绘制调用次数过多，造成大量输入装配操作，性能损耗严重，帧数很低。</a:t>
            </a:r>
            <a:endParaRPr lang="en-US" altLang="zh-CN" sz="2000" b="1" dirty="0"/>
          </a:p>
          <a:p>
            <a:pPr defTabSz="914400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</a:pPr>
            <a:endParaRPr lang="en-US" altLang="zh-CN" sz="2000" b="1" dirty="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b="1" dirty="0"/>
              <a:t>解决方法：由于方块几何数据相同，可使用实例化绘制优化，所有对象使用同一顶点数据来绘制，减少绘制的调用。</a:t>
            </a:r>
            <a:endParaRPr lang="en-US" altLang="zh-CN" sz="2000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F076D41-D98E-73EB-7985-BBC69C2D18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178" y="4164138"/>
            <a:ext cx="4297013" cy="23696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0DBE0B0C-BA1E-1775-0651-099AA74E760D}"/>
              </a:ext>
            </a:extLst>
          </p:cNvPr>
          <p:cNvGrpSpPr/>
          <p:nvPr/>
        </p:nvGrpSpPr>
        <p:grpSpPr>
          <a:xfrm>
            <a:off x="6415103" y="1904282"/>
            <a:ext cx="4917487" cy="2259856"/>
            <a:chOff x="6482910" y="924098"/>
            <a:chExt cx="4917487" cy="2259856"/>
          </a:xfrm>
        </p:grpSpPr>
        <p:sp>
          <p:nvSpPr>
            <p:cNvPr id="8" name="内容占位符 2">
              <a:extLst>
                <a:ext uri="{FF2B5EF4-FFF2-40B4-BE49-F238E27FC236}">
                  <a16:creationId xmlns:a16="http://schemas.microsoft.com/office/drawing/2014/main" id="{841AE422-A53E-F331-502C-AEB8BB1E0610}"/>
                </a:ext>
              </a:extLst>
            </p:cNvPr>
            <p:cNvSpPr txBox="1">
              <a:spLocks/>
            </p:cNvSpPr>
            <p:nvPr/>
          </p:nvSpPr>
          <p:spPr>
            <a:xfrm>
              <a:off x="6482910" y="1687446"/>
              <a:ext cx="4917487" cy="149650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800" kern="1200" cap="none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 kern="1200" cap="none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/>
                <a:t>解决方法：</a:t>
              </a:r>
              <a:r>
                <a:rPr lang="zh-CN" altLang="en-US" b="1" dirty="0"/>
                <a:t>阅读网上的文章后才知道纹理信息存储在模型对应的</a:t>
              </a:r>
              <a:r>
                <a:rPr lang="en-US" altLang="zh-CN" b="1" dirty="0"/>
                <a:t>MTL</a:t>
              </a:r>
              <a:r>
                <a:rPr lang="zh-CN" altLang="en-US" b="1" dirty="0"/>
                <a:t>文件中，修改对应文件后成功导入。</a:t>
              </a:r>
            </a:p>
          </p:txBody>
        </p:sp>
        <p:sp>
          <p:nvSpPr>
            <p:cNvPr id="9" name="内容占位符 2">
              <a:extLst>
                <a:ext uri="{FF2B5EF4-FFF2-40B4-BE49-F238E27FC236}">
                  <a16:creationId xmlns:a16="http://schemas.microsoft.com/office/drawing/2014/main" id="{33DD3787-587E-B95B-68E6-001F2BB427E4}"/>
                </a:ext>
              </a:extLst>
            </p:cNvPr>
            <p:cNvSpPr txBox="1">
              <a:spLocks/>
            </p:cNvSpPr>
            <p:nvPr/>
          </p:nvSpPr>
          <p:spPr>
            <a:xfrm>
              <a:off x="6482910" y="924098"/>
              <a:ext cx="4812233" cy="615251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800" kern="1200" cap="none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400" kern="1200" cap="none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  <a:defRPr sz="1200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/>
                <a:t>遇到的问题：模型导入时无法正常导入</a:t>
              </a:r>
            </a:p>
          </p:txBody>
        </p:sp>
      </p:grp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9DD5E7DE-6A8A-4B67-5CD9-72A60AB019B4}"/>
              </a:ext>
            </a:extLst>
          </p:cNvPr>
          <p:cNvSpPr txBox="1">
            <a:spLocks/>
          </p:cNvSpPr>
          <p:nvPr/>
        </p:nvSpPr>
        <p:spPr>
          <a:xfrm>
            <a:off x="1048161" y="981236"/>
            <a:ext cx="3065244" cy="7105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b="1" dirty="0">
                <a:latin typeface="+mj-lt"/>
                <a:ea typeface="+mj-ea"/>
                <a:cs typeface="+mj-cs"/>
              </a:rPr>
              <a:t>游戏帧数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526EDD1A-C82B-B62D-A2FB-B667BC4C0DDA}"/>
              </a:ext>
            </a:extLst>
          </p:cNvPr>
          <p:cNvSpPr txBox="1">
            <a:spLocks/>
          </p:cNvSpPr>
          <p:nvPr/>
        </p:nvSpPr>
        <p:spPr>
          <a:xfrm>
            <a:off x="6621178" y="981236"/>
            <a:ext cx="3065244" cy="7105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b="1" dirty="0">
                <a:latin typeface="+mj-lt"/>
                <a:ea typeface="+mj-ea"/>
                <a:cs typeface="+mj-cs"/>
              </a:rPr>
              <a:t>纹理导入</a:t>
            </a:r>
          </a:p>
        </p:txBody>
      </p:sp>
    </p:spTree>
    <p:extLst>
      <p:ext uri="{BB962C8B-B14F-4D97-AF65-F5344CB8AC3E}">
        <p14:creationId xmlns:p14="http://schemas.microsoft.com/office/powerpoint/2010/main" val="4167327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52975" y="3244264"/>
            <a:ext cx="2720225" cy="743743"/>
          </a:xfrm>
        </p:spPr>
        <p:txBody>
          <a:bodyPr>
            <a:normAutofit/>
          </a:bodyPr>
          <a:lstStyle/>
          <a:p>
            <a:r>
              <a:rPr lang="zh-CN" altLang="en-US" sz="4400" dirty="0">
                <a:latin typeface="Century Gothic" panose="020B0502020202020204" pitchFamily="34" charset="0"/>
                <a:ea typeface="等线" panose="02010600030101010101" pitchFamily="2" charset="-122"/>
              </a:rPr>
              <a:t>项目亮点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3203867" y="3171182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3"/>
                </a:solidFill>
                <a:latin typeface="Century Gothic" panose="020B0502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/04</a:t>
            </a:r>
            <a:endParaRPr lang="zh-CN" altLang="en-US" spc="100" dirty="0">
              <a:solidFill>
                <a:schemeClr val="accent3"/>
              </a:solidFill>
              <a:latin typeface="Century Gothic" panose="020B0502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725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684F43-53DA-0F3F-6754-6BE8A4D1B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166" y="723370"/>
            <a:ext cx="5469143" cy="899289"/>
          </a:xfrm>
        </p:spPr>
        <p:txBody>
          <a:bodyPr/>
          <a:lstStyle/>
          <a:p>
            <a:r>
              <a:rPr lang="zh-CN" altLang="en-US" b="1" dirty="0"/>
              <a:t>项目亮点</a:t>
            </a: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490AB324-6BF4-2E33-659C-52805CE6BB8F}"/>
              </a:ext>
            </a:extLst>
          </p:cNvPr>
          <p:cNvSpPr txBox="1">
            <a:spLocks/>
          </p:cNvSpPr>
          <p:nvPr/>
        </p:nvSpPr>
        <p:spPr>
          <a:xfrm>
            <a:off x="946286" y="1723546"/>
            <a:ext cx="5395992" cy="1830904"/>
          </a:xfrm>
          <a:prstGeom prst="rect">
            <a:avLst/>
          </a:prstGeom>
        </p:spPr>
        <p:txBody>
          <a:bodyPr vert="horz" lIns="91440" tIns="9144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b="1" dirty="0"/>
              <a:t>优化：</a:t>
            </a:r>
            <a:br>
              <a:rPr lang="en-US" altLang="zh-CN" sz="2000" b="1" dirty="0"/>
            </a:br>
            <a:r>
              <a:rPr lang="zh-CN" altLang="en-US" sz="2000" b="1" dirty="0"/>
              <a:t>项目中使用了硬件实例化技术和视锥体剔除，大幅减少了绘制调用次数，减少了不必要的性能负担，提高渲染效率。原本渲染一个区块才只有几十帧，使用后可渲染近百个区块。</a:t>
            </a:r>
          </a:p>
          <a:p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D67569-359E-DDB8-B500-EB80012E967C}"/>
              </a:ext>
            </a:extLst>
          </p:cNvPr>
          <p:cNvSpPr txBox="1"/>
          <p:nvPr/>
        </p:nvSpPr>
        <p:spPr>
          <a:xfrm>
            <a:off x="494608" y="3957208"/>
            <a:ext cx="584767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4500">
              <a:lnSpc>
                <a:spcPts val="2380"/>
              </a:lnSpc>
              <a:spcBef>
                <a:spcPts val="25"/>
              </a:spcBef>
            </a:pPr>
            <a:r>
              <a:rPr lang="zh-CN" altLang="zh-CN" sz="2000" b="1" dirty="0"/>
              <a:t>地形的生成</a:t>
            </a:r>
            <a:r>
              <a:rPr lang="zh-CN" altLang="en-US" sz="2000" b="1" dirty="0"/>
              <a:t>：</a:t>
            </a:r>
            <a:endParaRPr lang="en-US" altLang="zh-CN" sz="2000" b="1" dirty="0"/>
          </a:p>
          <a:p>
            <a:pPr marL="444500">
              <a:lnSpc>
                <a:spcPts val="2380"/>
              </a:lnSpc>
              <a:spcBef>
                <a:spcPts val="25"/>
              </a:spcBef>
            </a:pPr>
            <a:r>
              <a:rPr lang="zh-CN" altLang="zh-CN" sz="2000" b="1" dirty="0"/>
              <a:t>地形的生成使用了柏林噪声</a:t>
            </a:r>
            <a:r>
              <a:rPr lang="zh-CN" altLang="en-US" sz="2000" b="1" dirty="0"/>
              <a:t>，</a:t>
            </a:r>
            <a:r>
              <a:rPr lang="zh-CN" altLang="zh-CN" sz="2000" b="1" dirty="0"/>
              <a:t>并对不同频率的噪声进行叠加，使</a:t>
            </a:r>
            <a:r>
              <a:rPr lang="zh-CN" altLang="en-US" sz="2000" b="1" dirty="0"/>
              <a:t>生成的地形不是</a:t>
            </a:r>
            <a:r>
              <a:rPr lang="zh-CN" altLang="zh-CN" sz="2000" b="1" dirty="0"/>
              <a:t>单一的平面，</a:t>
            </a:r>
            <a:r>
              <a:rPr lang="zh-CN" altLang="en-US" sz="2000" b="1" dirty="0"/>
              <a:t>还会</a:t>
            </a:r>
            <a:r>
              <a:rPr lang="zh-CN" altLang="zh-CN" sz="2000" b="1" dirty="0"/>
              <a:t>产生小山丘和洼地。</a:t>
            </a:r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C1629C6F-5828-F717-C093-3741FB6DA492}"/>
              </a:ext>
            </a:extLst>
          </p:cNvPr>
          <p:cNvSpPr txBox="1">
            <a:spLocks/>
          </p:cNvSpPr>
          <p:nvPr/>
        </p:nvSpPr>
        <p:spPr>
          <a:xfrm>
            <a:off x="1129166" y="4564322"/>
            <a:ext cx="10568226" cy="1223586"/>
          </a:xfrm>
          <a:prstGeom prst="rect">
            <a:avLst/>
          </a:prstGeom>
        </p:spPr>
        <p:txBody>
          <a:bodyPr vert="horz" lIns="91440" tIns="9144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A25B0B8-32B8-54CC-DC97-788FD7EC5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278" y="1663576"/>
            <a:ext cx="5778222" cy="378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834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AF9E432E-39D2-6150-5E03-6F2A82D62691}"/>
              </a:ext>
            </a:extLst>
          </p:cNvPr>
          <p:cNvSpPr txBox="1"/>
          <p:nvPr/>
        </p:nvSpPr>
        <p:spPr>
          <a:xfrm>
            <a:off x="954331" y="1000866"/>
            <a:ext cx="400162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雾效与昼夜更替：</a:t>
            </a:r>
            <a:br>
              <a:rPr lang="en-US" altLang="zh-CN" sz="2000" b="1" dirty="0"/>
            </a:br>
            <a:r>
              <a:rPr lang="zh-CN" altLang="en-US" sz="2000" b="1" dirty="0"/>
              <a:t>实现雾效，使远近物体有平滑的过度，并将雾效与昼夜更替结合，使白天与夜晚的雾效有一个更平滑的过度，不会过于突兀。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5DE5072-D2D1-4D2D-5F18-11C334705AA2}"/>
              </a:ext>
            </a:extLst>
          </p:cNvPr>
          <p:cNvGrpSpPr/>
          <p:nvPr/>
        </p:nvGrpSpPr>
        <p:grpSpPr>
          <a:xfrm>
            <a:off x="954331" y="2666043"/>
            <a:ext cx="3697072" cy="4060708"/>
            <a:chOff x="5900591" y="-306197"/>
            <a:chExt cx="4256237" cy="4694235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EBD55F8B-BFD4-67BD-E1BA-0CFC20B77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00591" y="-306197"/>
              <a:ext cx="4256237" cy="2364695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A3BE976E-F171-02D3-8392-009E7E6D23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0591" y="2058498"/>
              <a:ext cx="4256237" cy="2329540"/>
            </a:xfrm>
            <a:prstGeom prst="rect">
              <a:avLst/>
            </a:prstGeom>
          </p:spPr>
        </p:pic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5F1008A6-3EA7-4376-E918-3AF5D373C2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3353" y="3429000"/>
            <a:ext cx="5638500" cy="317276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17D7C6F-5CA7-8954-DEBB-0F0ACB50426D}"/>
              </a:ext>
            </a:extLst>
          </p:cNvPr>
          <p:cNvSpPr txBox="1"/>
          <p:nvPr/>
        </p:nvSpPr>
        <p:spPr>
          <a:xfrm>
            <a:off x="5262913" y="930334"/>
            <a:ext cx="5861567" cy="2387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>
              <a:lnSpc>
                <a:spcPts val="3530"/>
              </a:lnSpc>
            </a:pPr>
            <a:r>
              <a:rPr lang="zh-CN" altLang="en-US" sz="2000" b="1" dirty="0"/>
              <a:t>使用粒子效果实现下雨：</a:t>
            </a:r>
            <a:endParaRPr lang="en-US" altLang="zh-CN" sz="2000" b="1" dirty="0"/>
          </a:p>
          <a:p>
            <a:pPr marL="139700"/>
            <a:r>
              <a:rPr lang="zh-CN" altLang="zh-CN" sz="2000" b="1" dirty="0"/>
              <a:t>用一个点代表一个粒子，通过几何着色器将粒子变为需要的几何图形。再通过物理上的运动函数模拟粒子应有的变化，</a:t>
            </a:r>
            <a:r>
              <a:rPr lang="zh-CN" altLang="en-US" sz="2000" b="1" dirty="0"/>
              <a:t>最</a:t>
            </a:r>
            <a:r>
              <a:rPr lang="zh-CN" altLang="zh-CN" sz="2000" b="1" dirty="0"/>
              <a:t>后由发射器粒子发出粒子产生粒子特效。</a:t>
            </a:r>
            <a:r>
              <a:rPr lang="zh-CN" altLang="en-US" sz="2000" b="1" dirty="0"/>
              <a:t>这里将发射器粒子置于玩家头顶，只需渲染玩家周围的粒子即可营造下雨的感觉。</a:t>
            </a:r>
            <a:endParaRPr lang="zh-CN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2723354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52975" y="3244264"/>
            <a:ext cx="2720225" cy="743743"/>
          </a:xfrm>
        </p:spPr>
        <p:txBody>
          <a:bodyPr>
            <a:normAutofit/>
          </a:bodyPr>
          <a:lstStyle/>
          <a:p>
            <a:r>
              <a:rPr lang="zh-CN" altLang="en-US" sz="4400" dirty="0">
                <a:latin typeface="Century Gothic" panose="020B0502020202020204" pitchFamily="34" charset="0"/>
                <a:ea typeface="等线" panose="02010600030101010101" pitchFamily="2" charset="-122"/>
              </a:rPr>
              <a:t>不足之处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3203867" y="3171182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3"/>
                </a:solidFill>
                <a:latin typeface="Century Gothic" panose="020B0502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/05</a:t>
            </a:r>
            <a:endParaRPr lang="zh-CN" altLang="en-US" spc="100" dirty="0">
              <a:solidFill>
                <a:schemeClr val="accent3"/>
              </a:solidFill>
              <a:latin typeface="Century Gothic" panose="020B0502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673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D9A4A3-774C-9DD2-C3BA-E97489C09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53324"/>
            <a:ext cx="2376026" cy="625496"/>
          </a:xfrm>
        </p:spPr>
        <p:txBody>
          <a:bodyPr/>
          <a:lstStyle/>
          <a:p>
            <a:r>
              <a:rPr lang="zh-CN" altLang="en-US" b="1" dirty="0"/>
              <a:t>不足之处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ED5882-FA31-FC7E-46A8-53CA74453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892" y="1519615"/>
            <a:ext cx="10568226" cy="1223586"/>
          </a:xfrm>
        </p:spPr>
        <p:txBody>
          <a:bodyPr>
            <a:normAutofit/>
          </a:bodyPr>
          <a:lstStyle/>
          <a:p>
            <a:r>
              <a:rPr lang="zh-CN" altLang="en-US" b="1" dirty="0"/>
              <a:t>优化</a:t>
            </a:r>
            <a:br>
              <a:rPr lang="en-US" altLang="zh-CN" b="1" dirty="0"/>
            </a:br>
            <a:r>
              <a:rPr lang="zh-CN" altLang="en-US" b="1" dirty="0"/>
              <a:t>区块中每种方块都有一个实例，但其实所有方块都可只使用一个实例来绘制，在</a:t>
            </a:r>
            <a:r>
              <a:rPr lang="en-US" altLang="zh-CN" b="1" dirty="0"/>
              <a:t>Shader</a:t>
            </a:r>
            <a:r>
              <a:rPr lang="zh-CN" altLang="en-US" b="1" dirty="0"/>
              <a:t>中匹配对应的纹理即可。还可使用表面剔除裁剪掉不与空气方块接触的方块，提高渲染效率。</a:t>
            </a:r>
          </a:p>
          <a:p>
            <a:endParaRPr lang="zh-CN" altLang="en-US" b="1" dirty="0"/>
          </a:p>
          <a:p>
            <a:endParaRPr lang="zh-CN" altLang="en-US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B2977AE1-8DD1-BE41-11DE-94FE06D09F2C}"/>
              </a:ext>
            </a:extLst>
          </p:cNvPr>
          <p:cNvSpPr txBox="1">
            <a:spLocks/>
          </p:cNvSpPr>
          <p:nvPr/>
        </p:nvSpPr>
        <p:spPr>
          <a:xfrm>
            <a:off x="703892" y="3003047"/>
            <a:ext cx="10749132" cy="15634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区块和地形的加载与卸载</a:t>
            </a:r>
            <a:br>
              <a:rPr lang="en-US" altLang="zh-CN" b="1" dirty="0"/>
            </a:br>
            <a:r>
              <a:rPr lang="zh-CN" altLang="en-US" b="1" dirty="0"/>
              <a:t>地形方面还可以将柏林噪声应用到</a:t>
            </a:r>
            <a:r>
              <a:rPr lang="en-US" altLang="zh-CN" b="1" dirty="0"/>
              <a:t>X</a:t>
            </a:r>
            <a:r>
              <a:rPr lang="zh-CN" altLang="en-US" b="1" dirty="0"/>
              <a:t>轴和</a:t>
            </a:r>
            <a:r>
              <a:rPr lang="en-US" altLang="zh-CN" b="1" dirty="0"/>
              <a:t>Z</a:t>
            </a:r>
            <a:r>
              <a:rPr lang="zh-CN" altLang="en-US" b="1" dirty="0"/>
              <a:t>轴，产生洞穴地形，我的世界最大的特点便是几乎无限大的世界，可通过实时加载和卸载区块实现，在玩家附近的区块才需加载，这一点我还并没有实现。</a:t>
            </a:r>
          </a:p>
          <a:p>
            <a:endParaRPr lang="zh-CN" altLang="en-US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50F68DA1-990F-2D46-FA1A-915EF4D63A9D}"/>
              </a:ext>
            </a:extLst>
          </p:cNvPr>
          <p:cNvSpPr txBox="1">
            <a:spLocks/>
          </p:cNvSpPr>
          <p:nvPr/>
        </p:nvSpPr>
        <p:spPr>
          <a:xfrm>
            <a:off x="703892" y="4726592"/>
            <a:ext cx="10568226" cy="1223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物理效果</a:t>
            </a:r>
            <a:br>
              <a:rPr lang="en-US" altLang="zh-CN" b="1" dirty="0"/>
            </a:br>
            <a:r>
              <a:rPr lang="zh-CN" altLang="en-US" b="1" dirty="0"/>
              <a:t>项目中的下坠起跳等效果并没有贴切模拟现实，同时人物与方块的碰撞没有做好，人物经常会穿墙。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88879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09979A-C7D6-5A94-BBDE-1762FB154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6647" y="2223334"/>
            <a:ext cx="3697760" cy="1205666"/>
          </a:xfrm>
        </p:spPr>
        <p:txBody>
          <a:bodyPr>
            <a:normAutofit/>
          </a:bodyPr>
          <a:lstStyle/>
          <a:p>
            <a:r>
              <a:rPr lang="zh-CN" altLang="en-US" sz="6600" b="1" dirty="0"/>
              <a:t>感谢观看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1CD6DB-54F1-7039-C476-6D839587E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1250" y="5222210"/>
            <a:ext cx="3397838" cy="8997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400" b="1" dirty="0"/>
              <a:t>答辩人：李文皓</a:t>
            </a:r>
          </a:p>
        </p:txBody>
      </p:sp>
    </p:spTree>
    <p:extLst>
      <p:ext uri="{BB962C8B-B14F-4D97-AF65-F5344CB8AC3E}">
        <p14:creationId xmlns:p14="http://schemas.microsoft.com/office/powerpoint/2010/main" val="857327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99B44403-76E1-4431-B5BA-F370C0D5D402}"/>
              </a:ext>
            </a:extLst>
          </p:cNvPr>
          <p:cNvSpPr/>
          <p:nvPr/>
        </p:nvSpPr>
        <p:spPr>
          <a:xfrm>
            <a:off x="10509112" y="5241510"/>
            <a:ext cx="1682888" cy="1616490"/>
          </a:xfrm>
          <a:custGeom>
            <a:avLst/>
            <a:gdLst>
              <a:gd name="connsiteX0" fmla="*/ 1365956 w 1682888"/>
              <a:gd name="connsiteY0" fmla="*/ 0 h 1616490"/>
              <a:gd name="connsiteX1" fmla="*/ 1641244 w 1682888"/>
              <a:gd name="connsiteY1" fmla="*/ 27752 h 1616490"/>
              <a:gd name="connsiteX2" fmla="*/ 1682888 w 1682888"/>
              <a:gd name="connsiteY2" fmla="*/ 38459 h 1616490"/>
              <a:gd name="connsiteX3" fmla="*/ 1682888 w 1682888"/>
              <a:gd name="connsiteY3" fmla="*/ 1616490 h 1616490"/>
              <a:gd name="connsiteX4" fmla="*/ 23974 w 1682888"/>
              <a:gd name="connsiteY4" fmla="*/ 1616490 h 1616490"/>
              <a:gd name="connsiteX5" fmla="*/ 7052 w 1682888"/>
              <a:gd name="connsiteY5" fmla="*/ 1505617 h 1616490"/>
              <a:gd name="connsiteX6" fmla="*/ 0 w 1682888"/>
              <a:gd name="connsiteY6" fmla="*/ 1365956 h 1616490"/>
              <a:gd name="connsiteX7" fmla="*/ 1365956 w 1682888"/>
              <a:gd name="connsiteY7" fmla="*/ 0 h 1616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82888" h="1616490">
                <a:moveTo>
                  <a:pt x="1365956" y="0"/>
                </a:moveTo>
                <a:cubicBezTo>
                  <a:pt x="1460256" y="0"/>
                  <a:pt x="1552323" y="9556"/>
                  <a:pt x="1641244" y="27752"/>
                </a:cubicBezTo>
                <a:lnTo>
                  <a:pt x="1682888" y="38459"/>
                </a:lnTo>
                <a:lnTo>
                  <a:pt x="1682888" y="1616490"/>
                </a:lnTo>
                <a:lnTo>
                  <a:pt x="23974" y="1616490"/>
                </a:lnTo>
                <a:lnTo>
                  <a:pt x="7052" y="1505617"/>
                </a:lnTo>
                <a:cubicBezTo>
                  <a:pt x="2389" y="1459698"/>
                  <a:pt x="0" y="1413106"/>
                  <a:pt x="0" y="1365956"/>
                </a:cubicBezTo>
                <a:cubicBezTo>
                  <a:pt x="0" y="611559"/>
                  <a:pt x="611559" y="0"/>
                  <a:pt x="13659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90500" dist="50800" dir="5400000" sx="101000" sy="101000" algn="ctr" rotWithShape="0">
              <a:schemeClr val="accent1">
                <a:alpha val="3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F164A79-75F4-416C-98CD-00EAA176E723}"/>
              </a:ext>
            </a:extLst>
          </p:cNvPr>
          <p:cNvSpPr txBox="1"/>
          <p:nvPr/>
        </p:nvSpPr>
        <p:spPr>
          <a:xfrm>
            <a:off x="1122592" y="2021531"/>
            <a:ext cx="1538883" cy="281493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8800" b="1" dirty="0">
                <a:latin typeface="Century Gothic" panose="020B0502020202020204" pitchFamily="34" charset="0"/>
                <a:ea typeface="等线 Light" panose="02010600030101010101" pitchFamily="2" charset="-122"/>
              </a:rPr>
              <a:t>目录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28D83E26-6C4C-43BE-BFBC-A3F40388E52E}"/>
              </a:ext>
            </a:extLst>
          </p:cNvPr>
          <p:cNvSpPr/>
          <p:nvPr/>
        </p:nvSpPr>
        <p:spPr>
          <a:xfrm>
            <a:off x="9536450" y="581795"/>
            <a:ext cx="537138" cy="53713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dist="50800" dir="5400000" sx="101000" sy="101000" algn="ctr" rotWithShape="0">
              <a:schemeClr val="accent1">
                <a:alpha val="3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763896EF-0C14-4A90-85E4-D30D8B182E52}"/>
              </a:ext>
            </a:extLst>
          </p:cNvPr>
          <p:cNvSpPr/>
          <p:nvPr/>
        </p:nvSpPr>
        <p:spPr>
          <a:xfrm>
            <a:off x="10201245" y="0"/>
            <a:ext cx="1975360" cy="850364"/>
          </a:xfrm>
          <a:custGeom>
            <a:avLst/>
            <a:gdLst>
              <a:gd name="connsiteX0" fmla="*/ 0 w 1975360"/>
              <a:gd name="connsiteY0" fmla="*/ 0 h 850364"/>
              <a:gd name="connsiteX1" fmla="*/ 1975360 w 1975360"/>
              <a:gd name="connsiteY1" fmla="*/ 0 h 850364"/>
              <a:gd name="connsiteX2" fmla="*/ 1970376 w 1975360"/>
              <a:gd name="connsiteY2" fmla="*/ 49444 h 850364"/>
              <a:gd name="connsiteX3" fmla="*/ 987680 w 1975360"/>
              <a:gd name="connsiteY3" fmla="*/ 850364 h 850364"/>
              <a:gd name="connsiteX4" fmla="*/ 4984 w 1975360"/>
              <a:gd name="connsiteY4" fmla="*/ 49444 h 850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5360" h="850364">
                <a:moveTo>
                  <a:pt x="0" y="0"/>
                </a:moveTo>
                <a:lnTo>
                  <a:pt x="1975360" y="0"/>
                </a:lnTo>
                <a:lnTo>
                  <a:pt x="1970376" y="49444"/>
                </a:lnTo>
                <a:cubicBezTo>
                  <a:pt x="1876843" y="506528"/>
                  <a:pt x="1472415" y="850364"/>
                  <a:pt x="987680" y="850364"/>
                </a:cubicBezTo>
                <a:cubicBezTo>
                  <a:pt x="502945" y="850364"/>
                  <a:pt x="98517" y="506528"/>
                  <a:pt x="4984" y="494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90500" dist="50800" dir="5400000" sx="101000" sy="101000" algn="ctr" rotWithShape="0">
              <a:schemeClr val="accent1">
                <a:alpha val="3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8A85A9D-AFE0-847E-37AC-EDAADFFC9800}"/>
              </a:ext>
            </a:extLst>
          </p:cNvPr>
          <p:cNvGrpSpPr/>
          <p:nvPr/>
        </p:nvGrpSpPr>
        <p:grpSpPr>
          <a:xfrm>
            <a:off x="3833105" y="1876427"/>
            <a:ext cx="7180341" cy="3570759"/>
            <a:chOff x="3754164" y="2319131"/>
            <a:chExt cx="7180341" cy="3570759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2718E85-328D-D59B-FE49-1AD5A70120C9}"/>
                </a:ext>
              </a:extLst>
            </p:cNvPr>
            <p:cNvGrpSpPr/>
            <p:nvPr/>
          </p:nvGrpSpPr>
          <p:grpSpPr>
            <a:xfrm>
              <a:off x="3760508" y="2319131"/>
              <a:ext cx="6991070" cy="747104"/>
              <a:chOff x="3760508" y="2319131"/>
              <a:chExt cx="6991070" cy="747104"/>
            </a:xfrm>
          </p:grpSpPr>
          <p:grpSp>
            <p:nvGrpSpPr>
              <p:cNvPr id="2" name="组合 1">
                <a:extLst>
                  <a:ext uri="{FF2B5EF4-FFF2-40B4-BE49-F238E27FC236}">
                    <a16:creationId xmlns:a16="http://schemas.microsoft.com/office/drawing/2014/main" id="{33503079-0E44-7AEB-754F-31CD6ED89A8D}"/>
                  </a:ext>
                </a:extLst>
              </p:cNvPr>
              <p:cNvGrpSpPr/>
              <p:nvPr/>
            </p:nvGrpSpPr>
            <p:grpSpPr>
              <a:xfrm>
                <a:off x="3760508" y="2319131"/>
                <a:ext cx="3161191" cy="747104"/>
                <a:chOff x="3760508" y="2319131"/>
                <a:chExt cx="3161191" cy="747104"/>
              </a:xfrm>
            </p:grpSpPr>
            <p:sp>
              <p:nvSpPr>
                <p:cNvPr id="34" name="矩形: 圆角 33">
                  <a:extLst>
                    <a:ext uri="{FF2B5EF4-FFF2-40B4-BE49-F238E27FC236}">
                      <a16:creationId xmlns:a16="http://schemas.microsoft.com/office/drawing/2014/main" id="{8B94FE9B-8A39-458F-AD56-52D6F04BFC81}"/>
                    </a:ext>
                  </a:extLst>
                </p:cNvPr>
                <p:cNvSpPr/>
                <p:nvPr/>
              </p:nvSpPr>
              <p:spPr>
                <a:xfrm>
                  <a:off x="3808431" y="2319131"/>
                  <a:ext cx="3113268" cy="74710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90500" dist="50800" dir="5400000" sx="101000" sy="101000" algn="ctr" rotWithShape="0">
                    <a:schemeClr val="accent1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p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5" name="矩形: 圆角 34">
                  <a:extLst>
                    <a:ext uri="{FF2B5EF4-FFF2-40B4-BE49-F238E27FC236}">
                      <a16:creationId xmlns:a16="http://schemas.microsoft.com/office/drawing/2014/main" id="{7792C430-7CC7-41AC-8005-7B8460E0219A}"/>
                    </a:ext>
                  </a:extLst>
                </p:cNvPr>
                <p:cNvSpPr/>
                <p:nvPr/>
              </p:nvSpPr>
              <p:spPr>
                <a:xfrm>
                  <a:off x="3760508" y="2374844"/>
                  <a:ext cx="789527" cy="635675"/>
                </a:xfrm>
                <a:prstGeom prst="roundRect">
                  <a:avLst>
                    <a:gd name="adj" fmla="val 14857"/>
                  </a:avLst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90500" dist="50800" dir="5400000" sx="101000" sy="101000" algn="ctr" rotWithShape="0">
                    <a:schemeClr val="accent1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latin typeface="Century Gothic" panose="020B0502020202020204" pitchFamily="34" charset="0"/>
                      <a:ea typeface="等线 Light" panose="02010600030101010101" pitchFamily="2" charset="-122"/>
                    </a:rPr>
                    <a:t>01</a:t>
                  </a:r>
                  <a:endParaRPr lang="zh-CN" altLang="en-US" sz="4000" b="1" dirty="0">
                    <a:latin typeface="Century Gothic" panose="020B0502020202020204" pitchFamily="34" charset="0"/>
                    <a:ea typeface="等线 Light" panose="02010600030101010101" pitchFamily="2" charset="-122"/>
                  </a:endParaRPr>
                </a:p>
              </p:txBody>
            </p:sp>
            <p:sp>
              <p:nvSpPr>
                <p:cNvPr id="9" name="文本框 8">
                  <a:extLst>
                    <a:ext uri="{FF2B5EF4-FFF2-40B4-BE49-F238E27FC236}">
                      <a16:creationId xmlns:a16="http://schemas.microsoft.com/office/drawing/2014/main" id="{3FD37DCC-9CFB-4DA6-A135-57B721E0B97C}"/>
                    </a:ext>
                  </a:extLst>
                </p:cNvPr>
                <p:cNvSpPr txBox="1"/>
                <p:nvPr/>
              </p:nvSpPr>
              <p:spPr>
                <a:xfrm>
                  <a:off x="4669569" y="2509328"/>
                  <a:ext cx="213259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zh-CN" altLang="en-US" sz="2000" b="1" dirty="0">
                      <a:latin typeface="Century Gothic" panose="020B0502020202020204" pitchFamily="34" charset="0"/>
                      <a:ea typeface="等线" panose="02010600030101010101" pitchFamily="2" charset="-122"/>
                    </a:rPr>
                    <a:t>项目概述</a:t>
                  </a:r>
                </a:p>
              </p:txBody>
            </p:sp>
          </p:grpSp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DBE6621C-F1FB-8B79-73E7-5EB7EE21CE15}"/>
                  </a:ext>
                </a:extLst>
              </p:cNvPr>
              <p:cNvGrpSpPr/>
              <p:nvPr/>
            </p:nvGrpSpPr>
            <p:grpSpPr>
              <a:xfrm>
                <a:off x="7590387" y="2319131"/>
                <a:ext cx="3161191" cy="747104"/>
                <a:chOff x="7590387" y="2319131"/>
                <a:chExt cx="3161191" cy="747104"/>
              </a:xfrm>
            </p:grpSpPr>
            <p:sp>
              <p:nvSpPr>
                <p:cNvPr id="52" name="矩形: 圆角 51">
                  <a:extLst>
                    <a:ext uri="{FF2B5EF4-FFF2-40B4-BE49-F238E27FC236}">
                      <a16:creationId xmlns:a16="http://schemas.microsoft.com/office/drawing/2014/main" id="{D486FD9A-67B4-4CBB-85C7-C662FE154F3F}"/>
                    </a:ext>
                  </a:extLst>
                </p:cNvPr>
                <p:cNvSpPr/>
                <p:nvPr/>
              </p:nvSpPr>
              <p:spPr>
                <a:xfrm>
                  <a:off x="7638310" y="2319131"/>
                  <a:ext cx="3113268" cy="74710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90500" dist="50800" dir="5400000" sx="101000" sy="101000" algn="ctr" rotWithShape="0">
                    <a:schemeClr val="accent1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p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矩形: 圆角 52">
                  <a:extLst>
                    <a:ext uri="{FF2B5EF4-FFF2-40B4-BE49-F238E27FC236}">
                      <a16:creationId xmlns:a16="http://schemas.microsoft.com/office/drawing/2014/main" id="{18A0739B-8E8E-4136-B2D3-BB8A161E6D50}"/>
                    </a:ext>
                  </a:extLst>
                </p:cNvPr>
                <p:cNvSpPr/>
                <p:nvPr/>
              </p:nvSpPr>
              <p:spPr>
                <a:xfrm>
                  <a:off x="7590387" y="2374844"/>
                  <a:ext cx="789527" cy="635675"/>
                </a:xfrm>
                <a:prstGeom prst="roundRect">
                  <a:avLst>
                    <a:gd name="adj" fmla="val 14857"/>
                  </a:avLst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90500" dist="50800" dir="5400000" sx="101000" sy="101000" algn="ctr" rotWithShape="0">
                    <a:schemeClr val="accent1">
                      <a:alpha val="3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latin typeface="Century Gothic" panose="020B0502020202020204" pitchFamily="34" charset="0"/>
                      <a:ea typeface="等线 Light" panose="02010600030101010101" pitchFamily="2" charset="-122"/>
                    </a:rPr>
                    <a:t>02</a:t>
                  </a:r>
                  <a:endParaRPr lang="zh-CN" altLang="en-US" sz="4000" b="1" dirty="0">
                    <a:latin typeface="Century Gothic" panose="020B0502020202020204" pitchFamily="34" charset="0"/>
                    <a:ea typeface="等线 Light" panose="02010600030101010101" pitchFamily="2" charset="-122"/>
                  </a:endParaRPr>
                </a:p>
              </p:txBody>
            </p:sp>
            <p:sp>
              <p:nvSpPr>
                <p:cNvPr id="54" name="文本框 53">
                  <a:extLst>
                    <a:ext uri="{FF2B5EF4-FFF2-40B4-BE49-F238E27FC236}">
                      <a16:creationId xmlns:a16="http://schemas.microsoft.com/office/drawing/2014/main" id="{28F20548-A330-4882-885D-CE4D5F63801A}"/>
                    </a:ext>
                  </a:extLst>
                </p:cNvPr>
                <p:cNvSpPr txBox="1"/>
                <p:nvPr/>
              </p:nvSpPr>
              <p:spPr>
                <a:xfrm>
                  <a:off x="8499448" y="2509328"/>
                  <a:ext cx="213259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zh-CN" altLang="en-US" sz="2000" b="1" dirty="0">
                      <a:latin typeface="Century Gothic" panose="020B0502020202020204" pitchFamily="34" charset="0"/>
                      <a:ea typeface="等线" panose="02010600030101010101" pitchFamily="2" charset="-122"/>
                    </a:rPr>
                    <a:t>项目实现</a:t>
                  </a:r>
                </a:p>
              </p:txBody>
            </p:sp>
          </p:grp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8E5B4A71-92D6-C76D-36BA-761D4516DDAA}"/>
                </a:ext>
              </a:extLst>
            </p:cNvPr>
            <p:cNvGrpSpPr/>
            <p:nvPr/>
          </p:nvGrpSpPr>
          <p:grpSpPr>
            <a:xfrm>
              <a:off x="3754164" y="5142786"/>
              <a:ext cx="3147444" cy="747104"/>
              <a:chOff x="3754164" y="5142786"/>
              <a:chExt cx="3147444" cy="747104"/>
            </a:xfrm>
          </p:grpSpPr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1E10487F-C91A-4C70-AAC7-993E7922F7D1}"/>
                  </a:ext>
                </a:extLst>
              </p:cNvPr>
              <p:cNvSpPr/>
              <p:nvPr/>
            </p:nvSpPr>
            <p:spPr>
              <a:xfrm>
                <a:off x="3788340" y="5142786"/>
                <a:ext cx="3113268" cy="74710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dist="50800" dir="5400000" sx="101000" sy="101000" algn="ctr" rotWithShape="0">
                  <a:schemeClr val="accent1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矩形: 圆角 56">
                <a:extLst>
                  <a:ext uri="{FF2B5EF4-FFF2-40B4-BE49-F238E27FC236}">
                    <a16:creationId xmlns:a16="http://schemas.microsoft.com/office/drawing/2014/main" id="{F9A41AE3-DD73-46F6-B686-280227F5AA9B}"/>
                  </a:ext>
                </a:extLst>
              </p:cNvPr>
              <p:cNvSpPr/>
              <p:nvPr/>
            </p:nvSpPr>
            <p:spPr>
              <a:xfrm>
                <a:off x="3754164" y="5198502"/>
                <a:ext cx="789527" cy="635675"/>
              </a:xfrm>
              <a:prstGeom prst="roundRect">
                <a:avLst>
                  <a:gd name="adj" fmla="val 14857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90500" dist="50800" dir="5400000" sx="101000" sy="101000" algn="ctr" rotWithShape="0">
                  <a:schemeClr val="accent1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CN" sz="3200" b="1" dirty="0">
                    <a:latin typeface="Century Gothic" panose="020B0502020202020204" pitchFamily="34" charset="0"/>
                    <a:ea typeface="等线 Light" panose="02010600030101010101" pitchFamily="2" charset="-122"/>
                  </a:rPr>
                  <a:t>04</a:t>
                </a:r>
                <a:endParaRPr lang="zh-CN" altLang="en-US" sz="4000" b="1" dirty="0">
                  <a:latin typeface="Century Gothic" panose="020B0502020202020204" pitchFamily="34" charset="0"/>
                  <a:ea typeface="等线 Light" panose="02010600030101010101" pitchFamily="2" charset="-122"/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429163C2-812C-4855-9155-EADDD7C2F447}"/>
                  </a:ext>
                </a:extLst>
              </p:cNvPr>
              <p:cNvSpPr txBox="1"/>
              <p:nvPr/>
            </p:nvSpPr>
            <p:spPr>
              <a:xfrm>
                <a:off x="4666754" y="5293441"/>
                <a:ext cx="213259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2000" b="1" dirty="0">
                    <a:latin typeface="Century Gothic" panose="020B0502020202020204" pitchFamily="34" charset="0"/>
                    <a:ea typeface="等线" panose="02010600030101010101" pitchFamily="2" charset="-122"/>
                  </a:rPr>
                  <a:t>项目亮点</a:t>
                </a:r>
              </a:p>
            </p:txBody>
          </p:sp>
        </p:grp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A81CD6F3-FFEC-78BF-7112-8D6F4DCC7866}"/>
                </a:ext>
              </a:extLst>
            </p:cNvPr>
            <p:cNvGrpSpPr/>
            <p:nvPr/>
          </p:nvGrpSpPr>
          <p:grpSpPr>
            <a:xfrm>
              <a:off x="7821237" y="5101286"/>
              <a:ext cx="3113268" cy="747104"/>
              <a:chOff x="7821237" y="5101286"/>
              <a:chExt cx="3113268" cy="747104"/>
            </a:xfrm>
          </p:grpSpPr>
          <p:sp>
            <p:nvSpPr>
              <p:cNvPr id="60" name="矩形: 圆角 59">
                <a:extLst>
                  <a:ext uri="{FF2B5EF4-FFF2-40B4-BE49-F238E27FC236}">
                    <a16:creationId xmlns:a16="http://schemas.microsoft.com/office/drawing/2014/main" id="{6BCBC7AB-FB77-4188-95CE-BEB3DA47E72A}"/>
                  </a:ext>
                </a:extLst>
              </p:cNvPr>
              <p:cNvSpPr/>
              <p:nvPr/>
            </p:nvSpPr>
            <p:spPr>
              <a:xfrm>
                <a:off x="7821237" y="5101286"/>
                <a:ext cx="3113268" cy="74710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dist="50800" dir="5400000" sx="101000" sy="101000" algn="ctr" rotWithShape="0">
                  <a:schemeClr val="accent1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1" name="矩形: 圆角 60">
                <a:extLst>
                  <a:ext uri="{FF2B5EF4-FFF2-40B4-BE49-F238E27FC236}">
                    <a16:creationId xmlns:a16="http://schemas.microsoft.com/office/drawing/2014/main" id="{DBC712C3-CEB9-4BC0-B944-155867ABCEF3}"/>
                  </a:ext>
                </a:extLst>
              </p:cNvPr>
              <p:cNvSpPr/>
              <p:nvPr/>
            </p:nvSpPr>
            <p:spPr>
              <a:xfrm>
                <a:off x="7821237" y="5175658"/>
                <a:ext cx="789527" cy="635675"/>
              </a:xfrm>
              <a:prstGeom prst="roundRect">
                <a:avLst>
                  <a:gd name="adj" fmla="val 14857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90500" dist="50800" dir="5400000" sx="101000" sy="101000" algn="ctr" rotWithShape="0">
                  <a:schemeClr val="accent1">
                    <a:alpha val="3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r>
                  <a:rPr lang="en-US" altLang="zh-CN" sz="3200" b="1" dirty="0">
                    <a:latin typeface="Century Gothic" panose="020B0502020202020204" pitchFamily="34" charset="0"/>
                    <a:ea typeface="等线 Light" panose="02010600030101010101" pitchFamily="2" charset="-122"/>
                  </a:rPr>
                  <a:t>05</a:t>
                </a:r>
                <a:endParaRPr lang="zh-CN" altLang="en-US" sz="4000" b="1" dirty="0">
                  <a:latin typeface="Century Gothic" panose="020B0502020202020204" pitchFamily="34" charset="0"/>
                  <a:ea typeface="等线 Light" panose="02010600030101010101" pitchFamily="2" charset="-122"/>
                </a:endParaRPr>
              </a:p>
            </p:txBody>
          </p:sp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A3B354AB-7988-491D-997D-0E60047DF001}"/>
                  </a:ext>
                </a:extLst>
              </p:cNvPr>
              <p:cNvSpPr txBox="1"/>
              <p:nvPr/>
            </p:nvSpPr>
            <p:spPr>
              <a:xfrm>
                <a:off x="8613352" y="5284104"/>
                <a:ext cx="213259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2000" b="1" dirty="0">
                    <a:latin typeface="Century Gothic" panose="020B0502020202020204" pitchFamily="34" charset="0"/>
                    <a:ea typeface="等线" panose="02010600030101010101" pitchFamily="2" charset="-122"/>
                  </a:rPr>
                  <a:t>不足之处</a:t>
                </a:r>
              </a:p>
            </p:txBody>
          </p:sp>
        </p:grpSp>
      </p:grpSp>
      <p:sp>
        <p:nvSpPr>
          <p:cNvPr id="63" name="矩形 62">
            <a:extLst>
              <a:ext uri="{FF2B5EF4-FFF2-40B4-BE49-F238E27FC236}">
                <a16:creationId xmlns:a16="http://schemas.microsoft.com/office/drawing/2014/main" id="{72F932CD-A8CD-440D-BC2B-3EEBD38EB96F}"/>
              </a:ext>
            </a:extLst>
          </p:cNvPr>
          <p:cNvSpPr/>
          <p:nvPr/>
        </p:nvSpPr>
        <p:spPr>
          <a:xfrm>
            <a:off x="-1" y="0"/>
            <a:ext cx="492503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90500" dist="50800" dir="5400000" sx="101000" sy="101000" algn="ctr" rotWithShape="0">
              <a:srgbClr val="2056FF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3DEF81D-D882-4186-B332-678D31ED882E}"/>
              </a:ext>
            </a:extLst>
          </p:cNvPr>
          <p:cNvGrpSpPr/>
          <p:nvPr/>
        </p:nvGrpSpPr>
        <p:grpSpPr>
          <a:xfrm>
            <a:off x="3021870" y="1942784"/>
            <a:ext cx="157492" cy="2943026"/>
            <a:chOff x="2903337" y="1942784"/>
            <a:chExt cx="157492" cy="2943026"/>
          </a:xfrm>
        </p:grpSpPr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160F77F6-1119-4295-A373-5BFF56E8C469}"/>
                </a:ext>
              </a:extLst>
            </p:cNvPr>
            <p:cNvCxnSpPr>
              <a:cxnSpLocks/>
            </p:cNvCxnSpPr>
            <p:nvPr/>
          </p:nvCxnSpPr>
          <p:spPr>
            <a:xfrm>
              <a:off x="2982083" y="2171265"/>
              <a:ext cx="0" cy="250271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28C8575-CE7D-4808-81D2-114F72D1B146}"/>
                </a:ext>
              </a:extLst>
            </p:cNvPr>
            <p:cNvSpPr/>
            <p:nvPr/>
          </p:nvSpPr>
          <p:spPr>
            <a:xfrm rot="18900000">
              <a:off x="2903337" y="1942784"/>
              <a:ext cx="157492" cy="157492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CA4833BD-38D2-4066-AE85-B93E846EFE64}"/>
                </a:ext>
              </a:extLst>
            </p:cNvPr>
            <p:cNvSpPr/>
            <p:nvPr/>
          </p:nvSpPr>
          <p:spPr>
            <a:xfrm rot="18900000">
              <a:off x="2903337" y="4728318"/>
              <a:ext cx="157492" cy="157492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80A6486F-BE81-43BB-B607-836BE155CDC6}"/>
                </a:ext>
              </a:extLst>
            </p:cNvPr>
            <p:cNvSpPr/>
            <p:nvPr/>
          </p:nvSpPr>
          <p:spPr>
            <a:xfrm rot="18900000">
              <a:off x="2903337" y="2048617"/>
              <a:ext cx="157492" cy="15749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B91ACF41-5428-49A2-AE75-87091F08DC83}"/>
                </a:ext>
              </a:extLst>
            </p:cNvPr>
            <p:cNvSpPr/>
            <p:nvPr/>
          </p:nvSpPr>
          <p:spPr>
            <a:xfrm rot="18900000">
              <a:off x="2903337" y="4597093"/>
              <a:ext cx="157492" cy="15749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0560AFF-D676-0E6A-8B2C-9C090B288793}"/>
              </a:ext>
            </a:extLst>
          </p:cNvPr>
          <p:cNvGrpSpPr/>
          <p:nvPr/>
        </p:nvGrpSpPr>
        <p:grpSpPr>
          <a:xfrm>
            <a:off x="5642618" y="3276042"/>
            <a:ext cx="3113268" cy="747104"/>
            <a:chOff x="3888468" y="5576483"/>
            <a:chExt cx="3113268" cy="747104"/>
          </a:xfrm>
        </p:grpSpPr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F86D5E49-EAE3-5A7B-290E-C0DC80572EA1}"/>
                </a:ext>
              </a:extLst>
            </p:cNvPr>
            <p:cNvSpPr/>
            <p:nvPr/>
          </p:nvSpPr>
          <p:spPr>
            <a:xfrm>
              <a:off x="3888468" y="5576483"/>
              <a:ext cx="3113268" cy="74710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50800" dir="5400000" sx="101000" sy="101000" algn="ctr" rotWithShape="0">
                <a:schemeClr val="accent1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A7F9E3CF-8AE4-FB5D-29A5-4A3E88ED661E}"/>
                </a:ext>
              </a:extLst>
            </p:cNvPr>
            <p:cNvSpPr/>
            <p:nvPr/>
          </p:nvSpPr>
          <p:spPr>
            <a:xfrm>
              <a:off x="3888468" y="5632197"/>
              <a:ext cx="789527" cy="635675"/>
            </a:xfrm>
            <a:prstGeom prst="roundRect">
              <a:avLst>
                <a:gd name="adj" fmla="val 14857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dist="50800" dir="5400000" sx="101000" sy="101000" algn="ctr" rotWithShape="0">
                <a:schemeClr val="accent1">
                  <a:alpha val="3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3200" b="1" dirty="0">
                  <a:latin typeface="Century Gothic" panose="020B0502020202020204" pitchFamily="34" charset="0"/>
                  <a:ea typeface="等线 Light" panose="02010600030101010101" pitchFamily="2" charset="-122"/>
                </a:rPr>
                <a:t>03</a:t>
              </a:r>
              <a:endParaRPr lang="zh-CN" altLang="en-US" sz="4000" b="1" dirty="0">
                <a:latin typeface="Century Gothic" panose="020B0502020202020204" pitchFamily="34" charset="0"/>
                <a:ea typeface="等线 Light" panose="02010600030101010101" pitchFamily="2" charset="-122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6DF47EF-11A4-E6F4-C683-23FFD2588826}"/>
                </a:ext>
              </a:extLst>
            </p:cNvPr>
            <p:cNvSpPr txBox="1"/>
            <p:nvPr/>
          </p:nvSpPr>
          <p:spPr>
            <a:xfrm>
              <a:off x="4764066" y="5749979"/>
              <a:ext cx="21325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b="1" dirty="0">
                  <a:latin typeface="Century Gothic" panose="020B0502020202020204" pitchFamily="34" charset="0"/>
                  <a:ea typeface="等线" panose="02010600030101010101" pitchFamily="2" charset="-122"/>
                </a:rPr>
                <a:t>遇到的问题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9434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52975" y="3244264"/>
            <a:ext cx="2720225" cy="743743"/>
          </a:xfrm>
        </p:spPr>
        <p:txBody>
          <a:bodyPr>
            <a:normAutofit/>
          </a:bodyPr>
          <a:lstStyle/>
          <a:p>
            <a:r>
              <a:rPr lang="zh-CN" altLang="en-US" sz="4400" dirty="0">
                <a:latin typeface="Century Gothic" panose="020B0502020202020204" pitchFamily="34" charset="0"/>
                <a:ea typeface="等线" panose="02010600030101010101" pitchFamily="2" charset="-122"/>
              </a:rPr>
              <a:t>项目概述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3203867" y="3171182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3"/>
                </a:solidFill>
                <a:latin typeface="Century Gothic" panose="020B0502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chemeClr val="accent3"/>
              </a:solidFill>
              <a:latin typeface="Century Gothic" panose="020B0502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999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19A8C-B033-160B-E146-0BAEB0C3F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008" y="802567"/>
            <a:ext cx="2862933" cy="845482"/>
          </a:xfrm>
        </p:spPr>
        <p:txBody>
          <a:bodyPr>
            <a:normAutofit/>
          </a:bodyPr>
          <a:lstStyle/>
          <a:p>
            <a:r>
              <a:rPr lang="zh-CN" altLang="en-US" sz="4800" dirty="0">
                <a:latin typeface="Century Gothic" panose="020B0502020202020204" pitchFamily="34" charset="0"/>
                <a:ea typeface="等线" panose="02010600030101010101" pitchFamily="2" charset="-122"/>
              </a:rPr>
              <a:t>项目概述</a:t>
            </a:r>
            <a:endParaRPr lang="zh-CN" altLang="en-US" sz="48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6A0427-DD69-D05A-A37D-A65400A31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5851" y="1648049"/>
            <a:ext cx="10062455" cy="740943"/>
          </a:xfrm>
        </p:spPr>
        <p:txBody>
          <a:bodyPr>
            <a:normAutofit fontScale="92500" lnSpcReduction="10000"/>
          </a:bodyPr>
          <a:lstStyle/>
          <a:p>
            <a:pPr indent="457200"/>
            <a:r>
              <a:rPr lang="zh-CN" altLang="zh-CN" sz="1900" b="1" spc="-10" dirty="0">
                <a:effectLst/>
                <a:latin typeface="Noto Sans Mono CJK HK"/>
                <a:ea typeface="宋体" panose="02010600030101010101" pitchFamily="2" charset="-122"/>
                <a:cs typeface="宋体" panose="02010600030101010101" pitchFamily="2" charset="-122"/>
              </a:rPr>
              <a:t>通过</a:t>
            </a:r>
            <a:r>
              <a:rPr lang="en-US" altLang="zh-CN" sz="1900" b="1" spc="-10" dirty="0">
                <a:effectLst/>
                <a:latin typeface="Noto Sans Mono CJK HK"/>
                <a:ea typeface="宋体" panose="02010600030101010101" pitchFamily="2" charset="-122"/>
                <a:cs typeface="宋体" panose="02010600030101010101" pitchFamily="2" charset="-122"/>
              </a:rPr>
              <a:t>DirectX11</a:t>
            </a:r>
            <a:r>
              <a:rPr lang="zh-CN" altLang="zh-CN" sz="1900" b="1" spc="-10" dirty="0">
                <a:effectLst/>
                <a:latin typeface="Noto Sans Mono CJK HK"/>
                <a:ea typeface="宋体" panose="02010600030101010101" pitchFamily="2" charset="-122"/>
                <a:cs typeface="宋体" panose="02010600030101010101" pitchFamily="2" charset="-122"/>
              </a:rPr>
              <a:t>实现一个类我的世界游戏，实现地形场景生成，</a:t>
            </a:r>
            <a:r>
              <a:rPr lang="zh-CN" altLang="en-US" sz="1900" b="1" spc="-10" dirty="0">
                <a:effectLst/>
                <a:latin typeface="Noto Sans Mono CJK HK"/>
                <a:ea typeface="宋体" panose="02010600030101010101" pitchFamily="2" charset="-122"/>
                <a:cs typeface="宋体" panose="02010600030101010101" pitchFamily="2" charset="-122"/>
              </a:rPr>
              <a:t>人物</a:t>
            </a:r>
            <a:r>
              <a:rPr lang="zh-CN" altLang="zh-CN" sz="1900" b="1" spc="-10" dirty="0">
                <a:effectLst/>
                <a:latin typeface="Noto Sans Mono CJK HK"/>
                <a:ea typeface="宋体" panose="02010600030101010101" pitchFamily="2" charset="-122"/>
                <a:cs typeface="宋体" panose="02010600030101010101" pitchFamily="2" charset="-122"/>
              </a:rPr>
              <a:t>控制，昼夜更替</a:t>
            </a:r>
            <a:r>
              <a:rPr lang="zh-CN" altLang="en-US" sz="1900" b="1" spc="-10" dirty="0">
                <a:effectLst/>
                <a:latin typeface="Noto Sans Mono CJK HK"/>
                <a:ea typeface="宋体" panose="02010600030101010101" pitchFamily="2" charset="-122"/>
                <a:cs typeface="宋体" panose="02010600030101010101" pitchFamily="2" charset="-122"/>
              </a:rPr>
              <a:t>，游戏特效，放置与破坏</a:t>
            </a:r>
            <a:r>
              <a:rPr lang="zh-CN" altLang="zh-CN" sz="1900" b="1" spc="-10" dirty="0">
                <a:effectLst/>
                <a:latin typeface="Noto Sans Mono CJK HK"/>
                <a:ea typeface="宋体" panose="02010600030101010101" pitchFamily="2" charset="-122"/>
                <a:cs typeface="宋体" panose="02010600030101010101" pitchFamily="2" charset="-122"/>
              </a:rPr>
              <a:t>等功能。</a:t>
            </a:r>
            <a:endParaRPr lang="zh-CN" altLang="zh-CN" sz="1900" dirty="0">
              <a:effectLst/>
              <a:latin typeface="Noto Sans Mono CJK HK"/>
              <a:ea typeface="Noto Sans Mono CJK HK"/>
              <a:cs typeface="Noto Sans Mono CJK HK"/>
            </a:endParaRP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35F5BD-12F7-3DA7-EB60-1F9936A9D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574" y="2229093"/>
            <a:ext cx="10144125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186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52975" y="3244264"/>
            <a:ext cx="2720225" cy="743743"/>
          </a:xfrm>
        </p:spPr>
        <p:txBody>
          <a:bodyPr>
            <a:normAutofit/>
          </a:bodyPr>
          <a:lstStyle/>
          <a:p>
            <a:r>
              <a:rPr lang="zh-CN" altLang="en-US" sz="4400" dirty="0">
                <a:latin typeface="Century Gothic" panose="020B0502020202020204" pitchFamily="34" charset="0"/>
                <a:ea typeface="等线" panose="02010600030101010101" pitchFamily="2" charset="-122"/>
              </a:rPr>
              <a:t>项目实现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3203867" y="3171182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3"/>
                </a:solidFill>
                <a:latin typeface="Century Gothic" panose="020B0502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/02</a:t>
            </a:r>
            <a:endParaRPr lang="zh-CN" altLang="en-US" spc="100" dirty="0">
              <a:solidFill>
                <a:schemeClr val="accent3"/>
              </a:solidFill>
              <a:latin typeface="Century Gothic" panose="020B0502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112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17D138-BD00-7AD5-01F2-B599C50AF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81" y="905163"/>
            <a:ext cx="2631413" cy="699233"/>
          </a:xfrm>
        </p:spPr>
        <p:txBody>
          <a:bodyPr>
            <a:normAutofit/>
          </a:bodyPr>
          <a:lstStyle/>
          <a:p>
            <a:r>
              <a:rPr lang="zh-CN" altLang="en-US" b="1" dirty="0">
                <a:latin typeface="+mj-ea"/>
              </a:rPr>
              <a:t>地形的生成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8A1E6A-8F1B-66D5-C72F-A94C9D66E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461" y="1582631"/>
            <a:ext cx="4030038" cy="1835783"/>
          </a:xfrm>
        </p:spPr>
        <p:txBody>
          <a:bodyPr>
            <a:normAutofit/>
          </a:bodyPr>
          <a:lstStyle/>
          <a:p>
            <a:r>
              <a:rPr lang="zh-CN" altLang="en-US" b="1" dirty="0"/>
              <a:t>以区块为单位生成地形，不同的高度生成不同的方块，区块地形由柏林噪声决定。</a:t>
            </a:r>
            <a:endParaRPr lang="en-US" altLang="zh-CN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8776581-80FB-63BA-6AC4-3FE7D36CB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" y="2977845"/>
            <a:ext cx="3226165" cy="3574830"/>
          </a:xfrm>
          <a:prstGeom prst="rect">
            <a:avLst/>
          </a:prstGeo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9CC894C7-9288-0EFB-E261-116C45D8DB88}"/>
              </a:ext>
            </a:extLst>
          </p:cNvPr>
          <p:cNvSpPr txBox="1">
            <a:spLocks/>
          </p:cNvSpPr>
          <p:nvPr/>
        </p:nvSpPr>
        <p:spPr>
          <a:xfrm>
            <a:off x="5015365" y="905163"/>
            <a:ext cx="2972935" cy="6841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latin typeface="+mj-ea"/>
              </a:rPr>
              <a:t>地表物体生成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230D61D7-B22B-0B82-C604-D132A1CFB7B5}"/>
              </a:ext>
            </a:extLst>
          </p:cNvPr>
          <p:cNvSpPr txBox="1">
            <a:spLocks/>
          </p:cNvSpPr>
          <p:nvPr/>
        </p:nvSpPr>
        <p:spPr>
          <a:xfrm>
            <a:off x="5009015" y="1431129"/>
            <a:ext cx="6846435" cy="6841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zh-CN" altLang="en-US" b="1" dirty="0"/>
              <a:t>在地表随机生成树，数量和范围会根据区块的大小而改变。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D65D1A3-006B-ECC1-97F2-374456393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1392" y="3454683"/>
            <a:ext cx="5757987" cy="3135012"/>
          </a:xfrm>
          <a:prstGeom prst="rect">
            <a:avLst/>
          </a:prstGeom>
        </p:spPr>
      </p:pic>
      <p:sp>
        <p:nvSpPr>
          <p:cNvPr id="16" name="内容占位符 2">
            <a:extLst>
              <a:ext uri="{FF2B5EF4-FFF2-40B4-BE49-F238E27FC236}">
                <a16:creationId xmlns:a16="http://schemas.microsoft.com/office/drawing/2014/main" id="{41AF7831-0163-33C8-C912-6222D95392FA}"/>
              </a:ext>
            </a:extLst>
          </p:cNvPr>
          <p:cNvSpPr txBox="1">
            <a:spLocks/>
          </p:cNvSpPr>
          <p:nvPr/>
        </p:nvSpPr>
        <p:spPr>
          <a:xfrm>
            <a:off x="5015364" y="2115293"/>
            <a:ext cx="6840085" cy="107240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同样使用实例化绘制，实例数据只有一份，生成多个实例对象。使用视锥体剔除，提前抛弃屏幕外的模型对象，轻微增加</a:t>
            </a:r>
            <a:r>
              <a:rPr lang="en-US" altLang="zh-CN" b="1" dirty="0"/>
              <a:t>CPU</a:t>
            </a:r>
            <a:r>
              <a:rPr lang="zh-CN" altLang="en-US" b="1" dirty="0"/>
              <a:t>负担，但减轻</a:t>
            </a:r>
            <a:r>
              <a:rPr lang="en-US" altLang="zh-CN" b="1" dirty="0"/>
              <a:t>GPU</a:t>
            </a:r>
            <a:r>
              <a:rPr lang="zh-CN" altLang="en-US" b="1" dirty="0"/>
              <a:t>负担。</a:t>
            </a:r>
          </a:p>
        </p:txBody>
      </p:sp>
    </p:spTree>
    <p:extLst>
      <p:ext uri="{BB962C8B-B14F-4D97-AF65-F5344CB8AC3E}">
        <p14:creationId xmlns:p14="http://schemas.microsoft.com/office/powerpoint/2010/main" val="666411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089C43-4FC7-CF6E-0429-6C28CD58B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953324"/>
            <a:ext cx="2849672" cy="632075"/>
          </a:xfrm>
        </p:spPr>
        <p:txBody>
          <a:bodyPr/>
          <a:lstStyle/>
          <a:p>
            <a:r>
              <a:rPr lang="zh-CN" altLang="en-US" b="1" dirty="0">
                <a:latin typeface="+mj-ea"/>
              </a:rPr>
              <a:t>昼夜更替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86E7C3-A314-386F-2619-BE029C086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4431" y="4220738"/>
            <a:ext cx="4157681" cy="1458423"/>
          </a:xfrm>
        </p:spPr>
        <p:txBody>
          <a:bodyPr>
            <a:normAutofit/>
          </a:bodyPr>
          <a:lstStyle/>
          <a:p>
            <a:r>
              <a:rPr lang="zh-CN" altLang="en-US" b="1" dirty="0"/>
              <a:t>光源的昼夜更替可改变方向光的漫反射系数，系数随时间增大或减小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27705660-6D14-14C0-3504-6C75D28EAF39}"/>
              </a:ext>
            </a:extLst>
          </p:cNvPr>
          <p:cNvSpPr txBox="1">
            <a:spLocks/>
          </p:cNvSpPr>
          <p:nvPr/>
        </p:nvSpPr>
        <p:spPr>
          <a:xfrm>
            <a:off x="944431" y="1768292"/>
            <a:ext cx="3828759" cy="2037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天空盒的昼夜更替可选择随时间更换天空盒，或为天空盒乘上衰减系数，系数由一到零间变化，使天空盒有原色变到暗淡，这里选择后者。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D926DD2-DF54-3F30-C7E9-5BA99FAA4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9198" y="953324"/>
            <a:ext cx="5390749" cy="259874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85B913D-CB19-A686-A761-6D1D5C9132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821" y="3735569"/>
            <a:ext cx="5390748" cy="259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705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inecraft FPS_ 108 Frame Time_ 9.25926 (ms) 2024-04-26 10-41-16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B7691543-5348-F8A4-3E33-C6E0A0F95C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13922" y="1126348"/>
            <a:ext cx="4514012" cy="2535170"/>
          </a:xfrm>
          <a:prstGeom prst="rect">
            <a:avLst/>
          </a:prstGeom>
        </p:spPr>
      </p:pic>
      <p:pic>
        <p:nvPicPr>
          <p:cNvPr id="10" name="Minecraft FPS_ 98 Frame Time_ 10.2041 (ms) 2024-04-26 10-48-22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54A55C0B-698E-7389-5B71-3D1DD599D07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19751" y="3936525"/>
            <a:ext cx="4514012" cy="2538253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62427979-0F10-870E-BEDA-EB78351BE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19" y="1004928"/>
            <a:ext cx="4001098" cy="643793"/>
          </a:xfrm>
        </p:spPr>
        <p:txBody>
          <a:bodyPr>
            <a:normAutofit/>
          </a:bodyPr>
          <a:lstStyle/>
          <a:p>
            <a:r>
              <a:rPr lang="zh-CN" altLang="en-US" b="1" dirty="0">
                <a:latin typeface="+mj-ea"/>
              </a:rPr>
              <a:t>实体模型导入及控制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849EAA2B-8C43-E757-7FD0-338FB9897F16}"/>
              </a:ext>
            </a:extLst>
          </p:cNvPr>
          <p:cNvSpPr txBox="1">
            <a:spLocks/>
          </p:cNvSpPr>
          <p:nvPr/>
        </p:nvSpPr>
        <p:spPr>
          <a:xfrm>
            <a:off x="1084019" y="1824481"/>
            <a:ext cx="4514012" cy="6437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实体导入使用了</a:t>
            </a:r>
            <a:r>
              <a:rPr lang="en-US" altLang="zh-CN" b="1" dirty="0" err="1"/>
              <a:t>Assimp</a:t>
            </a:r>
            <a:r>
              <a:rPr lang="zh-CN" altLang="en-US" b="1" dirty="0"/>
              <a:t>模型加载库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1279849C-D713-C227-47DD-A41F6D52E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4019" y="2653774"/>
            <a:ext cx="4441851" cy="972714"/>
          </a:xfrm>
        </p:spPr>
        <p:txBody>
          <a:bodyPr>
            <a:normAutofit/>
          </a:bodyPr>
          <a:lstStyle/>
          <a:p>
            <a:r>
              <a:rPr lang="zh-CN" altLang="en-US" b="1" dirty="0"/>
              <a:t>第一人称控制，可在平面上移动可跳跃和下坠。</a:t>
            </a:r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601D1F94-7EBC-1BE3-BA7A-855FE65D7EAD}"/>
              </a:ext>
            </a:extLst>
          </p:cNvPr>
          <p:cNvSpPr txBox="1">
            <a:spLocks/>
          </p:cNvSpPr>
          <p:nvPr/>
        </p:nvSpPr>
        <p:spPr>
          <a:xfrm>
            <a:off x="1084019" y="3885182"/>
            <a:ext cx="3126167" cy="8860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自由视角，可随意移动</a:t>
            </a:r>
          </a:p>
        </p:txBody>
      </p:sp>
      <p:sp>
        <p:nvSpPr>
          <p:cNvPr id="16" name="内容占位符 2">
            <a:extLst>
              <a:ext uri="{FF2B5EF4-FFF2-40B4-BE49-F238E27FC236}">
                <a16:creationId xmlns:a16="http://schemas.microsoft.com/office/drawing/2014/main" id="{983B3288-921A-599B-CC75-DF115A314943}"/>
              </a:ext>
            </a:extLst>
          </p:cNvPr>
          <p:cNvSpPr txBox="1">
            <a:spLocks/>
          </p:cNvSpPr>
          <p:nvPr/>
        </p:nvSpPr>
        <p:spPr>
          <a:xfrm>
            <a:off x="1084020" y="5029974"/>
            <a:ext cx="4441850" cy="9057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第三人称控制，移动与第一人称相同，视野跟随人物。</a:t>
            </a:r>
          </a:p>
        </p:txBody>
      </p:sp>
    </p:spTree>
    <p:extLst>
      <p:ext uri="{BB962C8B-B14F-4D97-AF65-F5344CB8AC3E}">
        <p14:creationId xmlns:p14="http://schemas.microsoft.com/office/powerpoint/2010/main" val="133133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00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4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7024FA-3EA4-29D4-D369-04B51F038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953325"/>
            <a:ext cx="2849671" cy="711016"/>
          </a:xfrm>
        </p:spPr>
        <p:txBody>
          <a:bodyPr/>
          <a:lstStyle/>
          <a:p>
            <a:r>
              <a:rPr lang="zh-CN" altLang="en-US" b="1" dirty="0">
                <a:latin typeface="+mj-ea"/>
              </a:rPr>
              <a:t>添加敌人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09496D-AD2A-E934-5A1E-638C633B8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241" y="1711658"/>
            <a:ext cx="5054801" cy="3564233"/>
          </a:xfrm>
        </p:spPr>
        <p:txBody>
          <a:bodyPr>
            <a:normAutofit/>
          </a:bodyPr>
          <a:lstStyle/>
          <a:p>
            <a:r>
              <a:rPr lang="zh-CN" altLang="en-US" b="1" dirty="0"/>
              <a:t>同样为敌人添加了模型，额外为敌人添加了追踪玩家的功能，还添加了血量和血条，血条通过一系列变换使其始终在敌人头顶并且朝向玩家。</a:t>
            </a:r>
            <a:endParaRPr lang="en-US" altLang="zh-CN" b="1" dirty="0"/>
          </a:p>
          <a:p>
            <a:pPr marL="0" indent="0">
              <a:buNone/>
            </a:pPr>
            <a:endParaRPr lang="en-US" altLang="zh-CN" b="1" dirty="0"/>
          </a:p>
          <a:p>
            <a:r>
              <a:rPr lang="zh-CN" altLang="en-US" b="1" dirty="0"/>
              <a:t>血量的减少使用了鼠标拾取来判断，当拾取成功时减少，当敌人的血量为零时销毁敌人，敌人在夜晚时会自动生成。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2B7CE8-0165-0B1B-1242-22FF6DBBB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042" y="1664341"/>
            <a:ext cx="5927808" cy="389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07175"/>
      </p:ext>
    </p:extLst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font">
      <a:majorFont>
        <a:latin typeface="Century Gothic"/>
        <a:ea typeface="等线 Light"/>
        <a:cs typeface=""/>
      </a:majorFont>
      <a:minorFont>
        <a:latin typeface="Century Gothic"/>
        <a:ea typeface="等线"/>
        <a:cs typeface="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TM10001114[[fn=画廊]]</Template>
  <TotalTime>581</TotalTime>
  <Words>985</Words>
  <Application>Microsoft Office PowerPoint</Application>
  <PresentationFormat>宽屏</PresentationFormat>
  <Paragraphs>72</Paragraphs>
  <Slides>19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Noto Sans Mono CJK HK</vt:lpstr>
      <vt:lpstr>等线</vt:lpstr>
      <vt:lpstr>等线 Light</vt:lpstr>
      <vt:lpstr>Arial</vt:lpstr>
      <vt:lpstr>Century Gothic</vt:lpstr>
      <vt:lpstr>画廊</vt:lpstr>
      <vt:lpstr>Minecraft </vt:lpstr>
      <vt:lpstr>PowerPoint 演示文稿</vt:lpstr>
      <vt:lpstr>项目概述</vt:lpstr>
      <vt:lpstr>项目概述</vt:lpstr>
      <vt:lpstr>项目实现</vt:lpstr>
      <vt:lpstr>地形的生成</vt:lpstr>
      <vt:lpstr>昼夜更替</vt:lpstr>
      <vt:lpstr>实体模型导入及控制</vt:lpstr>
      <vt:lpstr>添加敌人</vt:lpstr>
      <vt:lpstr>游戏特效</vt:lpstr>
      <vt:lpstr>方块的放置破坏与存档</vt:lpstr>
      <vt:lpstr>遇到的问题</vt:lpstr>
      <vt:lpstr>PowerPoint 演示文稿</vt:lpstr>
      <vt:lpstr>项目亮点</vt:lpstr>
      <vt:lpstr>项目亮点</vt:lpstr>
      <vt:lpstr>PowerPoint 演示文稿</vt:lpstr>
      <vt:lpstr>不足之处</vt:lpstr>
      <vt:lpstr>不足之处</vt:lpstr>
      <vt:lpstr>感谢观看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Minecraft </dc:title>
  <dc:creator>文皓</dc:creator>
  <cp:lastModifiedBy>文皓</cp:lastModifiedBy>
  <cp:revision>32</cp:revision>
  <dcterms:created xsi:type="dcterms:W3CDTF">2024-04-25T14:55:30Z</dcterms:created>
  <dcterms:modified xsi:type="dcterms:W3CDTF">2024-05-17T10:42:39Z</dcterms:modified>
</cp:coreProperties>
</file>

<file path=docProps/thumbnail.jpeg>
</file>